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60" r:id="rId4"/>
    <p:sldId id="263" r:id="rId5"/>
    <p:sldId id="273" r:id="rId6"/>
    <p:sldId id="279" r:id="rId7"/>
    <p:sldId id="280" r:id="rId8"/>
    <p:sldId id="274" r:id="rId9"/>
    <p:sldId id="275" r:id="rId10"/>
    <p:sldId id="276" r:id="rId11"/>
    <p:sldId id="277" r:id="rId12"/>
    <p:sldId id="259" r:id="rId13"/>
    <p:sldId id="258" r:id="rId14"/>
    <p:sldId id="262" r:id="rId15"/>
    <p:sldId id="261" r:id="rId16"/>
    <p:sldId id="281" r:id="rId17"/>
    <p:sldId id="264" r:id="rId18"/>
    <p:sldId id="265" r:id="rId19"/>
    <p:sldId id="266" r:id="rId20"/>
    <p:sldId id="267" r:id="rId21"/>
    <p:sldId id="278" r:id="rId22"/>
    <p:sldId id="268" r:id="rId23"/>
    <p:sldId id="270" r:id="rId24"/>
    <p:sldId id="269" r:id="rId25"/>
    <p:sldId id="271" r:id="rId26"/>
    <p:sldId id="27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7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4B3C55-055C-D94E-9538-EB94C34BF023}" type="datetimeFigureOut">
              <a:rPr lang="en-US" smtClean="0"/>
              <a:t>8/23/22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22FD19-001F-F443-9FAE-571EAA86D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6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sig.cfm?id=SP946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Should this program print 1?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[Follow the "simple reasoning"]: it shouldn't.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we compile this program using 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gcc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it correctly generates an executable that prints nothing.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we compile this program using 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gcc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with optimization "-O3", it generates an executable that incorrectly prints 1!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Conclusion: even a well-engineered and widely-used compiler can generate wrong code!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5CD2F-04C9-402F-8AF8-22237B7753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98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https://dl.acm.org/sig.cfm?id=SP946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22FD19-001F-F443-9FAE-571EAA86D6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592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83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95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8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13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1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31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72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4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0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60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31AAA-92E7-F049-BA72-3977E31FDA4E}" type="datetimeFigureOut">
              <a:rPr lang="en-US" smtClean="0"/>
              <a:t>8/23/22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0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faculty.cc.gatech.edu/~qrzhang/course/cs6340/index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mailto:qrzhang@gatech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CS 6340 </a:t>
            </a:r>
            <a:br>
              <a:rPr lang="en-US" b="1" dirty="0"/>
            </a:br>
            <a:r>
              <a:rPr lang="en-US" b="1" dirty="0"/>
              <a:t>Software Analysis and Test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41777"/>
            <a:ext cx="9144000" cy="1655762"/>
          </a:xfrm>
        </p:spPr>
        <p:txBody>
          <a:bodyPr/>
          <a:lstStyle/>
          <a:p>
            <a:r>
              <a:rPr lang="en-US" dirty="0" err="1"/>
              <a:t>Qirun</a:t>
            </a:r>
            <a:r>
              <a:rPr lang="en-US" dirty="0"/>
              <a:t> Zhang</a:t>
            </a:r>
          </a:p>
        </p:txBody>
      </p:sp>
    </p:spTree>
    <p:extLst>
      <p:ext uri="{BB962C8B-B14F-4D97-AF65-F5344CB8AC3E}">
        <p14:creationId xmlns:p14="http://schemas.microsoft.com/office/powerpoint/2010/main" val="439103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256410-9E74-D34F-BA66-F5B89D041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9583" y="173214"/>
            <a:ext cx="8175617" cy="6105488"/>
          </a:xfr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ED51048C-950E-4D4D-BCF3-2D4CE7B25A16}"/>
              </a:ext>
            </a:extLst>
          </p:cNvPr>
          <p:cNvSpPr/>
          <p:nvPr/>
        </p:nvSpPr>
        <p:spPr>
          <a:xfrm>
            <a:off x="1761615" y="5019171"/>
            <a:ext cx="2450237" cy="982125"/>
          </a:xfrm>
          <a:custGeom>
            <a:avLst/>
            <a:gdLst>
              <a:gd name="connsiteX0" fmla="*/ 1615736 w 2450237"/>
              <a:gd name="connsiteY0" fmla="*/ 0 h 982125"/>
              <a:gd name="connsiteX1" fmla="*/ 1615736 w 2450237"/>
              <a:gd name="connsiteY1" fmla="*/ 0 h 982125"/>
              <a:gd name="connsiteX2" fmla="*/ 1811045 w 2450237"/>
              <a:gd name="connsiteY2" fmla="*/ 0 h 982125"/>
              <a:gd name="connsiteX3" fmla="*/ 2015231 w 2450237"/>
              <a:gd name="connsiteY3" fmla="*/ 8878 h 982125"/>
              <a:gd name="connsiteX4" fmla="*/ 2414726 w 2450237"/>
              <a:gd name="connsiteY4" fmla="*/ 26633 h 982125"/>
              <a:gd name="connsiteX5" fmla="*/ 2423604 w 2450237"/>
              <a:gd name="connsiteY5" fmla="*/ 53266 h 982125"/>
              <a:gd name="connsiteX6" fmla="*/ 2441359 w 2450237"/>
              <a:gd name="connsiteY6" fmla="*/ 79899 h 982125"/>
              <a:gd name="connsiteX7" fmla="*/ 2450237 w 2450237"/>
              <a:gd name="connsiteY7" fmla="*/ 115410 h 982125"/>
              <a:gd name="connsiteX8" fmla="*/ 2441359 w 2450237"/>
              <a:gd name="connsiteY8" fmla="*/ 186431 h 982125"/>
              <a:gd name="connsiteX9" fmla="*/ 2423604 w 2450237"/>
              <a:gd name="connsiteY9" fmla="*/ 213064 h 982125"/>
              <a:gd name="connsiteX10" fmla="*/ 2405848 w 2450237"/>
              <a:gd name="connsiteY10" fmla="*/ 266330 h 982125"/>
              <a:gd name="connsiteX11" fmla="*/ 2396971 w 2450237"/>
              <a:gd name="connsiteY11" fmla="*/ 292963 h 982125"/>
              <a:gd name="connsiteX12" fmla="*/ 2388093 w 2450237"/>
              <a:gd name="connsiteY12" fmla="*/ 319596 h 982125"/>
              <a:gd name="connsiteX13" fmla="*/ 2370338 w 2450237"/>
              <a:gd name="connsiteY13" fmla="*/ 408373 h 982125"/>
              <a:gd name="connsiteX14" fmla="*/ 2352582 w 2450237"/>
              <a:gd name="connsiteY14" fmla="*/ 479394 h 982125"/>
              <a:gd name="connsiteX15" fmla="*/ 2361460 w 2450237"/>
              <a:gd name="connsiteY15" fmla="*/ 559293 h 982125"/>
              <a:gd name="connsiteX16" fmla="*/ 2379215 w 2450237"/>
              <a:gd name="connsiteY16" fmla="*/ 621437 h 982125"/>
              <a:gd name="connsiteX17" fmla="*/ 2388093 w 2450237"/>
              <a:gd name="connsiteY17" fmla="*/ 674703 h 982125"/>
              <a:gd name="connsiteX18" fmla="*/ 2370338 w 2450237"/>
              <a:gd name="connsiteY18" fmla="*/ 736846 h 982125"/>
              <a:gd name="connsiteX19" fmla="*/ 2352582 w 2450237"/>
              <a:gd name="connsiteY19" fmla="*/ 754602 h 982125"/>
              <a:gd name="connsiteX20" fmla="*/ 2325949 w 2450237"/>
              <a:gd name="connsiteY20" fmla="*/ 798990 h 982125"/>
              <a:gd name="connsiteX21" fmla="*/ 2272683 w 2450237"/>
              <a:gd name="connsiteY21" fmla="*/ 870012 h 982125"/>
              <a:gd name="connsiteX22" fmla="*/ 2246050 w 2450237"/>
              <a:gd name="connsiteY22" fmla="*/ 887767 h 982125"/>
              <a:gd name="connsiteX23" fmla="*/ 2228295 w 2450237"/>
              <a:gd name="connsiteY23" fmla="*/ 914400 h 982125"/>
              <a:gd name="connsiteX24" fmla="*/ 2175029 w 2450237"/>
              <a:gd name="connsiteY24" fmla="*/ 932155 h 982125"/>
              <a:gd name="connsiteX25" fmla="*/ 2121763 w 2450237"/>
              <a:gd name="connsiteY25" fmla="*/ 949911 h 982125"/>
              <a:gd name="connsiteX26" fmla="*/ 2041864 w 2450237"/>
              <a:gd name="connsiteY26" fmla="*/ 967666 h 982125"/>
              <a:gd name="connsiteX27" fmla="*/ 1819922 w 2450237"/>
              <a:gd name="connsiteY27" fmla="*/ 976544 h 982125"/>
              <a:gd name="connsiteX28" fmla="*/ 1633491 w 2450237"/>
              <a:gd name="connsiteY28" fmla="*/ 967666 h 982125"/>
              <a:gd name="connsiteX29" fmla="*/ 1509204 w 2450237"/>
              <a:gd name="connsiteY29" fmla="*/ 958788 h 982125"/>
              <a:gd name="connsiteX30" fmla="*/ 1278384 w 2450237"/>
              <a:gd name="connsiteY30" fmla="*/ 967666 h 982125"/>
              <a:gd name="connsiteX31" fmla="*/ 727969 w 2450237"/>
              <a:gd name="connsiteY31" fmla="*/ 967666 h 982125"/>
              <a:gd name="connsiteX32" fmla="*/ 674703 w 2450237"/>
              <a:gd name="connsiteY32" fmla="*/ 958788 h 982125"/>
              <a:gd name="connsiteX33" fmla="*/ 488272 w 2450237"/>
              <a:gd name="connsiteY33" fmla="*/ 941033 h 982125"/>
              <a:gd name="connsiteX34" fmla="*/ 408373 w 2450237"/>
              <a:gd name="connsiteY34" fmla="*/ 932155 h 982125"/>
              <a:gd name="connsiteX35" fmla="*/ 292963 w 2450237"/>
              <a:gd name="connsiteY35" fmla="*/ 923278 h 982125"/>
              <a:gd name="connsiteX36" fmla="*/ 221942 w 2450237"/>
              <a:gd name="connsiteY36" fmla="*/ 914400 h 982125"/>
              <a:gd name="connsiteX37" fmla="*/ 142043 w 2450237"/>
              <a:gd name="connsiteY37" fmla="*/ 905522 h 982125"/>
              <a:gd name="connsiteX38" fmla="*/ 88777 w 2450237"/>
              <a:gd name="connsiteY38" fmla="*/ 887767 h 982125"/>
              <a:gd name="connsiteX39" fmla="*/ 62144 w 2450237"/>
              <a:gd name="connsiteY39" fmla="*/ 878889 h 982125"/>
              <a:gd name="connsiteX40" fmla="*/ 35511 w 2450237"/>
              <a:gd name="connsiteY40" fmla="*/ 861134 h 982125"/>
              <a:gd name="connsiteX41" fmla="*/ 17755 w 2450237"/>
              <a:gd name="connsiteY41" fmla="*/ 807868 h 982125"/>
              <a:gd name="connsiteX42" fmla="*/ 8878 w 2450237"/>
              <a:gd name="connsiteY42" fmla="*/ 781235 h 982125"/>
              <a:gd name="connsiteX43" fmla="*/ 0 w 2450237"/>
              <a:gd name="connsiteY43" fmla="*/ 736846 h 982125"/>
              <a:gd name="connsiteX44" fmla="*/ 17755 w 2450237"/>
              <a:gd name="connsiteY44" fmla="*/ 710213 h 982125"/>
              <a:gd name="connsiteX45" fmla="*/ 26633 w 2450237"/>
              <a:gd name="connsiteY45" fmla="*/ 665825 h 982125"/>
              <a:gd name="connsiteX46" fmla="*/ 35511 w 2450237"/>
              <a:gd name="connsiteY46" fmla="*/ 630314 h 982125"/>
              <a:gd name="connsiteX47" fmla="*/ 44388 w 2450237"/>
              <a:gd name="connsiteY47" fmla="*/ 603681 h 982125"/>
              <a:gd name="connsiteX48" fmla="*/ 62144 w 2450237"/>
              <a:gd name="connsiteY48" fmla="*/ 585926 h 982125"/>
              <a:gd name="connsiteX49" fmla="*/ 97654 w 2450237"/>
              <a:gd name="connsiteY49" fmla="*/ 532660 h 982125"/>
              <a:gd name="connsiteX50" fmla="*/ 115410 w 2450237"/>
              <a:gd name="connsiteY50" fmla="*/ 506027 h 982125"/>
              <a:gd name="connsiteX51" fmla="*/ 142043 w 2450237"/>
              <a:gd name="connsiteY51" fmla="*/ 461639 h 982125"/>
              <a:gd name="connsiteX52" fmla="*/ 159798 w 2450237"/>
              <a:gd name="connsiteY52" fmla="*/ 435006 h 982125"/>
              <a:gd name="connsiteX53" fmla="*/ 221942 w 2450237"/>
              <a:gd name="connsiteY53" fmla="*/ 381740 h 982125"/>
              <a:gd name="connsiteX54" fmla="*/ 248575 w 2450237"/>
              <a:gd name="connsiteY54" fmla="*/ 372862 h 982125"/>
              <a:gd name="connsiteX55" fmla="*/ 310718 w 2450237"/>
              <a:gd name="connsiteY55" fmla="*/ 381740 h 982125"/>
              <a:gd name="connsiteX56" fmla="*/ 363984 w 2450237"/>
              <a:gd name="connsiteY56" fmla="*/ 399495 h 982125"/>
              <a:gd name="connsiteX57" fmla="*/ 408373 w 2450237"/>
              <a:gd name="connsiteY57" fmla="*/ 408373 h 982125"/>
              <a:gd name="connsiteX58" fmla="*/ 594804 w 2450237"/>
              <a:gd name="connsiteY58" fmla="*/ 399495 h 982125"/>
              <a:gd name="connsiteX59" fmla="*/ 683580 w 2450237"/>
              <a:gd name="connsiteY59" fmla="*/ 390617 h 982125"/>
              <a:gd name="connsiteX60" fmla="*/ 727969 w 2450237"/>
              <a:gd name="connsiteY60" fmla="*/ 399495 h 982125"/>
              <a:gd name="connsiteX61" fmla="*/ 843379 w 2450237"/>
              <a:gd name="connsiteY61" fmla="*/ 408373 h 982125"/>
              <a:gd name="connsiteX62" fmla="*/ 967666 w 2450237"/>
              <a:gd name="connsiteY62" fmla="*/ 390617 h 982125"/>
              <a:gd name="connsiteX63" fmla="*/ 1251751 w 2450237"/>
              <a:gd name="connsiteY63" fmla="*/ 399495 h 982125"/>
              <a:gd name="connsiteX64" fmla="*/ 1660124 w 2450237"/>
              <a:gd name="connsiteY64" fmla="*/ 363984 h 982125"/>
              <a:gd name="connsiteX65" fmla="*/ 1669002 w 2450237"/>
              <a:gd name="connsiteY65" fmla="*/ 319596 h 982125"/>
              <a:gd name="connsiteX66" fmla="*/ 1642369 w 2450237"/>
              <a:gd name="connsiteY66" fmla="*/ 221942 h 982125"/>
              <a:gd name="connsiteX67" fmla="*/ 1633491 w 2450237"/>
              <a:gd name="connsiteY67" fmla="*/ 195309 h 982125"/>
              <a:gd name="connsiteX68" fmla="*/ 1624613 w 2450237"/>
              <a:gd name="connsiteY68" fmla="*/ 168676 h 982125"/>
              <a:gd name="connsiteX69" fmla="*/ 1615736 w 2450237"/>
              <a:gd name="connsiteY69" fmla="*/ 0 h 98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2450237" h="982125">
                <a:moveTo>
                  <a:pt x="1615736" y="0"/>
                </a:moveTo>
                <a:lnTo>
                  <a:pt x="1615736" y="0"/>
                </a:lnTo>
                <a:cubicBezTo>
                  <a:pt x="1802320" y="20732"/>
                  <a:pt x="1570521" y="0"/>
                  <a:pt x="1811045" y="0"/>
                </a:cubicBezTo>
                <a:cubicBezTo>
                  <a:pt x="1879171" y="0"/>
                  <a:pt x="1947157" y="6208"/>
                  <a:pt x="2015231" y="8878"/>
                </a:cubicBezTo>
                <a:cubicBezTo>
                  <a:pt x="2367571" y="22695"/>
                  <a:pt x="2148579" y="10977"/>
                  <a:pt x="2414726" y="26633"/>
                </a:cubicBezTo>
                <a:cubicBezTo>
                  <a:pt x="2417685" y="35511"/>
                  <a:pt x="2419419" y="44896"/>
                  <a:pt x="2423604" y="53266"/>
                </a:cubicBezTo>
                <a:cubicBezTo>
                  <a:pt x="2428376" y="62809"/>
                  <a:pt x="2437156" y="70092"/>
                  <a:pt x="2441359" y="79899"/>
                </a:cubicBezTo>
                <a:cubicBezTo>
                  <a:pt x="2446165" y="91114"/>
                  <a:pt x="2447278" y="103573"/>
                  <a:pt x="2450237" y="115410"/>
                </a:cubicBezTo>
                <a:cubicBezTo>
                  <a:pt x="2447278" y="139084"/>
                  <a:pt x="2447636" y="163414"/>
                  <a:pt x="2441359" y="186431"/>
                </a:cubicBezTo>
                <a:cubicBezTo>
                  <a:pt x="2438552" y="196725"/>
                  <a:pt x="2427937" y="203314"/>
                  <a:pt x="2423604" y="213064"/>
                </a:cubicBezTo>
                <a:cubicBezTo>
                  <a:pt x="2416003" y="230167"/>
                  <a:pt x="2411766" y="248575"/>
                  <a:pt x="2405848" y="266330"/>
                </a:cubicBezTo>
                <a:lnTo>
                  <a:pt x="2396971" y="292963"/>
                </a:lnTo>
                <a:lnTo>
                  <a:pt x="2388093" y="319596"/>
                </a:lnTo>
                <a:cubicBezTo>
                  <a:pt x="2366344" y="471834"/>
                  <a:pt x="2390996" y="325741"/>
                  <a:pt x="2370338" y="408373"/>
                </a:cubicBezTo>
                <a:lnTo>
                  <a:pt x="2352582" y="479394"/>
                </a:lnTo>
                <a:cubicBezTo>
                  <a:pt x="2355541" y="506027"/>
                  <a:pt x="2357385" y="532808"/>
                  <a:pt x="2361460" y="559293"/>
                </a:cubicBezTo>
                <a:cubicBezTo>
                  <a:pt x="2371126" y="622120"/>
                  <a:pt x="2367616" y="569242"/>
                  <a:pt x="2379215" y="621437"/>
                </a:cubicBezTo>
                <a:cubicBezTo>
                  <a:pt x="2383120" y="639009"/>
                  <a:pt x="2385134" y="656948"/>
                  <a:pt x="2388093" y="674703"/>
                </a:cubicBezTo>
                <a:cubicBezTo>
                  <a:pt x="2386436" y="681331"/>
                  <a:pt x="2375794" y="727753"/>
                  <a:pt x="2370338" y="736846"/>
                </a:cubicBezTo>
                <a:cubicBezTo>
                  <a:pt x="2366032" y="744023"/>
                  <a:pt x="2358501" y="748683"/>
                  <a:pt x="2352582" y="754602"/>
                </a:cubicBezTo>
                <a:cubicBezTo>
                  <a:pt x="2335608" y="805527"/>
                  <a:pt x="2355197" y="759993"/>
                  <a:pt x="2325949" y="798990"/>
                </a:cubicBezTo>
                <a:cubicBezTo>
                  <a:pt x="2304647" y="827392"/>
                  <a:pt x="2298134" y="849652"/>
                  <a:pt x="2272683" y="870012"/>
                </a:cubicBezTo>
                <a:cubicBezTo>
                  <a:pt x="2264351" y="876677"/>
                  <a:pt x="2254928" y="881849"/>
                  <a:pt x="2246050" y="887767"/>
                </a:cubicBezTo>
                <a:cubicBezTo>
                  <a:pt x="2240132" y="896645"/>
                  <a:pt x="2237343" y="908745"/>
                  <a:pt x="2228295" y="914400"/>
                </a:cubicBezTo>
                <a:cubicBezTo>
                  <a:pt x="2212424" y="924319"/>
                  <a:pt x="2192784" y="926237"/>
                  <a:pt x="2175029" y="932155"/>
                </a:cubicBezTo>
                <a:lnTo>
                  <a:pt x="2121763" y="949911"/>
                </a:lnTo>
                <a:cubicBezTo>
                  <a:pt x="2090403" y="960364"/>
                  <a:pt x="2080604" y="965167"/>
                  <a:pt x="2041864" y="967666"/>
                </a:cubicBezTo>
                <a:cubicBezTo>
                  <a:pt x="1967978" y="972433"/>
                  <a:pt x="1893903" y="973585"/>
                  <a:pt x="1819922" y="976544"/>
                </a:cubicBezTo>
                <a:lnTo>
                  <a:pt x="1633491" y="967666"/>
                </a:lnTo>
                <a:cubicBezTo>
                  <a:pt x="1592024" y="965296"/>
                  <a:pt x="1550739" y="958788"/>
                  <a:pt x="1509204" y="958788"/>
                </a:cubicBezTo>
                <a:cubicBezTo>
                  <a:pt x="1432207" y="958788"/>
                  <a:pt x="1355324" y="964707"/>
                  <a:pt x="1278384" y="967666"/>
                </a:cubicBezTo>
                <a:cubicBezTo>
                  <a:pt x="1047232" y="990782"/>
                  <a:pt x="1163615" y="982689"/>
                  <a:pt x="727969" y="967666"/>
                </a:cubicBezTo>
                <a:cubicBezTo>
                  <a:pt x="709979" y="967046"/>
                  <a:pt x="692593" y="960776"/>
                  <a:pt x="674703" y="958788"/>
                </a:cubicBezTo>
                <a:cubicBezTo>
                  <a:pt x="612660" y="951894"/>
                  <a:pt x="550315" y="947927"/>
                  <a:pt x="488272" y="941033"/>
                </a:cubicBezTo>
                <a:cubicBezTo>
                  <a:pt x="461639" y="938074"/>
                  <a:pt x="435060" y="934581"/>
                  <a:pt x="408373" y="932155"/>
                </a:cubicBezTo>
                <a:cubicBezTo>
                  <a:pt x="369948" y="928662"/>
                  <a:pt x="331373" y="926936"/>
                  <a:pt x="292963" y="923278"/>
                </a:cubicBezTo>
                <a:cubicBezTo>
                  <a:pt x="269213" y="921016"/>
                  <a:pt x="245636" y="917188"/>
                  <a:pt x="221942" y="914400"/>
                </a:cubicBezTo>
                <a:lnTo>
                  <a:pt x="142043" y="905522"/>
                </a:lnTo>
                <a:lnTo>
                  <a:pt x="88777" y="887767"/>
                </a:lnTo>
                <a:cubicBezTo>
                  <a:pt x="79899" y="884808"/>
                  <a:pt x="69930" y="884080"/>
                  <a:pt x="62144" y="878889"/>
                </a:cubicBezTo>
                <a:lnTo>
                  <a:pt x="35511" y="861134"/>
                </a:lnTo>
                <a:lnTo>
                  <a:pt x="17755" y="807868"/>
                </a:lnTo>
                <a:cubicBezTo>
                  <a:pt x="14796" y="798990"/>
                  <a:pt x="10713" y="790411"/>
                  <a:pt x="8878" y="781235"/>
                </a:cubicBezTo>
                <a:lnTo>
                  <a:pt x="0" y="736846"/>
                </a:lnTo>
                <a:cubicBezTo>
                  <a:pt x="5918" y="727968"/>
                  <a:pt x="14009" y="720203"/>
                  <a:pt x="17755" y="710213"/>
                </a:cubicBezTo>
                <a:cubicBezTo>
                  <a:pt x="23053" y="696085"/>
                  <a:pt x="23360" y="680555"/>
                  <a:pt x="26633" y="665825"/>
                </a:cubicBezTo>
                <a:cubicBezTo>
                  <a:pt x="29280" y="653914"/>
                  <a:pt x="32159" y="642046"/>
                  <a:pt x="35511" y="630314"/>
                </a:cubicBezTo>
                <a:cubicBezTo>
                  <a:pt x="38082" y="621316"/>
                  <a:pt x="39573" y="611705"/>
                  <a:pt x="44388" y="603681"/>
                </a:cubicBezTo>
                <a:cubicBezTo>
                  <a:pt x="48694" y="596504"/>
                  <a:pt x="57122" y="592622"/>
                  <a:pt x="62144" y="585926"/>
                </a:cubicBezTo>
                <a:cubicBezTo>
                  <a:pt x="74948" y="568855"/>
                  <a:pt x="85817" y="550415"/>
                  <a:pt x="97654" y="532660"/>
                </a:cubicBezTo>
                <a:lnTo>
                  <a:pt x="115410" y="506027"/>
                </a:lnTo>
                <a:cubicBezTo>
                  <a:pt x="130826" y="459774"/>
                  <a:pt x="114188" y="496457"/>
                  <a:pt x="142043" y="461639"/>
                </a:cubicBezTo>
                <a:cubicBezTo>
                  <a:pt x="148708" y="453308"/>
                  <a:pt x="152854" y="443107"/>
                  <a:pt x="159798" y="435006"/>
                </a:cubicBezTo>
                <a:cubicBezTo>
                  <a:pt x="176181" y="415893"/>
                  <a:pt x="198381" y="393521"/>
                  <a:pt x="221942" y="381740"/>
                </a:cubicBezTo>
                <a:cubicBezTo>
                  <a:pt x="230312" y="377555"/>
                  <a:pt x="239697" y="375821"/>
                  <a:pt x="248575" y="372862"/>
                </a:cubicBezTo>
                <a:cubicBezTo>
                  <a:pt x="269289" y="375821"/>
                  <a:pt x="290329" y="377035"/>
                  <a:pt x="310718" y="381740"/>
                </a:cubicBezTo>
                <a:cubicBezTo>
                  <a:pt x="328954" y="385948"/>
                  <a:pt x="345632" y="395824"/>
                  <a:pt x="363984" y="399495"/>
                </a:cubicBezTo>
                <a:lnTo>
                  <a:pt x="408373" y="408373"/>
                </a:lnTo>
                <a:lnTo>
                  <a:pt x="594804" y="399495"/>
                </a:lnTo>
                <a:cubicBezTo>
                  <a:pt x="624482" y="397580"/>
                  <a:pt x="653840" y="390617"/>
                  <a:pt x="683580" y="390617"/>
                </a:cubicBezTo>
                <a:cubicBezTo>
                  <a:pt x="698669" y="390617"/>
                  <a:pt x="712972" y="397829"/>
                  <a:pt x="727969" y="399495"/>
                </a:cubicBezTo>
                <a:cubicBezTo>
                  <a:pt x="766317" y="403756"/>
                  <a:pt x="804909" y="405414"/>
                  <a:pt x="843379" y="408373"/>
                </a:cubicBezTo>
                <a:cubicBezTo>
                  <a:pt x="884358" y="400177"/>
                  <a:pt x="925490" y="390617"/>
                  <a:pt x="967666" y="390617"/>
                </a:cubicBezTo>
                <a:cubicBezTo>
                  <a:pt x="1062407" y="390617"/>
                  <a:pt x="1157056" y="396536"/>
                  <a:pt x="1251751" y="399495"/>
                </a:cubicBezTo>
                <a:cubicBezTo>
                  <a:pt x="1478109" y="394465"/>
                  <a:pt x="1621945" y="516694"/>
                  <a:pt x="1660124" y="363984"/>
                </a:cubicBezTo>
                <a:cubicBezTo>
                  <a:pt x="1663784" y="349346"/>
                  <a:pt x="1666043" y="334392"/>
                  <a:pt x="1669002" y="319596"/>
                </a:cubicBezTo>
                <a:cubicBezTo>
                  <a:pt x="1656454" y="256858"/>
                  <a:pt x="1664895" y="289520"/>
                  <a:pt x="1642369" y="221942"/>
                </a:cubicBezTo>
                <a:lnTo>
                  <a:pt x="1633491" y="195309"/>
                </a:lnTo>
                <a:lnTo>
                  <a:pt x="1624613" y="168676"/>
                </a:lnTo>
                <a:cubicBezTo>
                  <a:pt x="1611699" y="65354"/>
                  <a:pt x="1617215" y="28113"/>
                  <a:pt x="1615736" y="0"/>
                </a:cubicBezTo>
                <a:close/>
              </a:path>
            </a:pathLst>
          </a:custGeom>
          <a:noFill/>
          <a:ln w="635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FE79A81D-7548-8F4B-991C-1DCC4B0F2019}"/>
              </a:ext>
            </a:extLst>
          </p:cNvPr>
          <p:cNvSpPr/>
          <p:nvPr/>
        </p:nvSpPr>
        <p:spPr>
          <a:xfrm>
            <a:off x="7044267" y="2643427"/>
            <a:ext cx="2731911" cy="1104484"/>
          </a:xfrm>
          <a:custGeom>
            <a:avLst/>
            <a:gdLst>
              <a:gd name="connsiteX0" fmla="*/ 56444 w 2731911"/>
              <a:gd name="connsiteY0" fmla="*/ 20751 h 1104484"/>
              <a:gd name="connsiteX1" fmla="*/ 112889 w 2731911"/>
              <a:gd name="connsiteY1" fmla="*/ 32040 h 1104484"/>
              <a:gd name="connsiteX2" fmla="*/ 158044 w 2731911"/>
              <a:gd name="connsiteY2" fmla="*/ 43329 h 1104484"/>
              <a:gd name="connsiteX3" fmla="*/ 643466 w 2731911"/>
              <a:gd name="connsiteY3" fmla="*/ 20751 h 1104484"/>
              <a:gd name="connsiteX4" fmla="*/ 936977 w 2731911"/>
              <a:gd name="connsiteY4" fmla="*/ 32040 h 1104484"/>
              <a:gd name="connsiteX5" fmla="*/ 1298222 w 2731911"/>
              <a:gd name="connsiteY5" fmla="*/ 43329 h 1104484"/>
              <a:gd name="connsiteX6" fmla="*/ 1512711 w 2731911"/>
              <a:gd name="connsiteY6" fmla="*/ 54617 h 1104484"/>
              <a:gd name="connsiteX7" fmla="*/ 1670755 w 2731911"/>
              <a:gd name="connsiteY7" fmla="*/ 43329 h 1104484"/>
              <a:gd name="connsiteX8" fmla="*/ 2336800 w 2731911"/>
              <a:gd name="connsiteY8" fmla="*/ 20751 h 1104484"/>
              <a:gd name="connsiteX9" fmla="*/ 2506133 w 2731911"/>
              <a:gd name="connsiteY9" fmla="*/ 32040 h 1104484"/>
              <a:gd name="connsiteX10" fmla="*/ 2551289 w 2731911"/>
              <a:gd name="connsiteY10" fmla="*/ 43329 h 1104484"/>
              <a:gd name="connsiteX11" fmla="*/ 2630311 w 2731911"/>
              <a:gd name="connsiteY11" fmla="*/ 54617 h 1104484"/>
              <a:gd name="connsiteX12" fmla="*/ 2664177 w 2731911"/>
              <a:gd name="connsiteY12" fmla="*/ 77195 h 1104484"/>
              <a:gd name="connsiteX13" fmla="*/ 2686755 w 2731911"/>
              <a:gd name="connsiteY13" fmla="*/ 144929 h 1104484"/>
              <a:gd name="connsiteX14" fmla="*/ 2709333 w 2731911"/>
              <a:gd name="connsiteY14" fmla="*/ 178795 h 1104484"/>
              <a:gd name="connsiteX15" fmla="*/ 2731911 w 2731911"/>
              <a:gd name="connsiteY15" fmla="*/ 257817 h 1104484"/>
              <a:gd name="connsiteX16" fmla="*/ 2720622 w 2731911"/>
              <a:gd name="connsiteY16" fmla="*/ 404573 h 1104484"/>
              <a:gd name="connsiteX17" fmla="*/ 2709333 w 2731911"/>
              <a:gd name="connsiteY17" fmla="*/ 438440 h 1104484"/>
              <a:gd name="connsiteX18" fmla="*/ 2675466 w 2731911"/>
              <a:gd name="connsiteY18" fmla="*/ 551329 h 1104484"/>
              <a:gd name="connsiteX19" fmla="*/ 2664177 w 2731911"/>
              <a:gd name="connsiteY19" fmla="*/ 585195 h 1104484"/>
              <a:gd name="connsiteX20" fmla="*/ 2641600 w 2731911"/>
              <a:gd name="connsiteY20" fmla="*/ 630351 h 1104484"/>
              <a:gd name="connsiteX21" fmla="*/ 2607733 w 2731911"/>
              <a:gd name="connsiteY21" fmla="*/ 698084 h 1104484"/>
              <a:gd name="connsiteX22" fmla="*/ 2562577 w 2731911"/>
              <a:gd name="connsiteY22" fmla="*/ 731951 h 1104484"/>
              <a:gd name="connsiteX23" fmla="*/ 2506133 w 2731911"/>
              <a:gd name="connsiteY23" fmla="*/ 777106 h 1104484"/>
              <a:gd name="connsiteX24" fmla="*/ 2472266 w 2731911"/>
              <a:gd name="connsiteY24" fmla="*/ 799684 h 1104484"/>
              <a:gd name="connsiteX25" fmla="*/ 2404533 w 2731911"/>
              <a:gd name="connsiteY25" fmla="*/ 822262 h 1104484"/>
              <a:gd name="connsiteX26" fmla="*/ 2370666 w 2731911"/>
              <a:gd name="connsiteY26" fmla="*/ 833551 h 1104484"/>
              <a:gd name="connsiteX27" fmla="*/ 2336800 w 2731911"/>
              <a:gd name="connsiteY27" fmla="*/ 856129 h 1104484"/>
              <a:gd name="connsiteX28" fmla="*/ 2291644 w 2731911"/>
              <a:gd name="connsiteY28" fmla="*/ 889995 h 1104484"/>
              <a:gd name="connsiteX29" fmla="*/ 2223911 w 2731911"/>
              <a:gd name="connsiteY29" fmla="*/ 912573 h 1104484"/>
              <a:gd name="connsiteX30" fmla="*/ 2167466 w 2731911"/>
              <a:gd name="connsiteY30" fmla="*/ 935151 h 1104484"/>
              <a:gd name="connsiteX31" fmla="*/ 2122311 w 2731911"/>
              <a:gd name="connsiteY31" fmla="*/ 946440 h 1104484"/>
              <a:gd name="connsiteX32" fmla="*/ 2054577 w 2731911"/>
              <a:gd name="connsiteY32" fmla="*/ 969017 h 1104484"/>
              <a:gd name="connsiteX33" fmla="*/ 2020711 w 2731911"/>
              <a:gd name="connsiteY33" fmla="*/ 991595 h 1104484"/>
              <a:gd name="connsiteX34" fmla="*/ 1986844 w 2731911"/>
              <a:gd name="connsiteY34" fmla="*/ 1002884 h 1104484"/>
              <a:gd name="connsiteX35" fmla="*/ 1896533 w 2731911"/>
              <a:gd name="connsiteY35" fmla="*/ 1025462 h 1104484"/>
              <a:gd name="connsiteX36" fmla="*/ 1851377 w 2731911"/>
              <a:gd name="connsiteY36" fmla="*/ 1036751 h 1104484"/>
              <a:gd name="connsiteX37" fmla="*/ 1749777 w 2731911"/>
              <a:gd name="connsiteY37" fmla="*/ 1070617 h 1104484"/>
              <a:gd name="connsiteX38" fmla="*/ 1670755 w 2731911"/>
              <a:gd name="connsiteY38" fmla="*/ 1093195 h 1104484"/>
              <a:gd name="connsiteX39" fmla="*/ 1512711 w 2731911"/>
              <a:gd name="connsiteY39" fmla="*/ 1104484 h 1104484"/>
              <a:gd name="connsiteX40" fmla="*/ 1083733 w 2731911"/>
              <a:gd name="connsiteY40" fmla="*/ 1093195 h 1104484"/>
              <a:gd name="connsiteX41" fmla="*/ 891822 w 2731911"/>
              <a:gd name="connsiteY41" fmla="*/ 1070617 h 1104484"/>
              <a:gd name="connsiteX42" fmla="*/ 722489 w 2731911"/>
              <a:gd name="connsiteY42" fmla="*/ 1059329 h 1104484"/>
              <a:gd name="connsiteX43" fmla="*/ 688622 w 2731911"/>
              <a:gd name="connsiteY43" fmla="*/ 1048040 h 1104484"/>
              <a:gd name="connsiteX44" fmla="*/ 508000 w 2731911"/>
              <a:gd name="connsiteY44" fmla="*/ 1025462 h 1104484"/>
              <a:gd name="connsiteX45" fmla="*/ 395111 w 2731911"/>
              <a:gd name="connsiteY45" fmla="*/ 991595 h 1104484"/>
              <a:gd name="connsiteX46" fmla="*/ 361244 w 2731911"/>
              <a:gd name="connsiteY46" fmla="*/ 969017 h 1104484"/>
              <a:gd name="connsiteX47" fmla="*/ 327377 w 2731911"/>
              <a:gd name="connsiteY47" fmla="*/ 935151 h 1104484"/>
              <a:gd name="connsiteX48" fmla="*/ 259644 w 2731911"/>
              <a:gd name="connsiteY48" fmla="*/ 878706 h 1104484"/>
              <a:gd name="connsiteX49" fmla="*/ 180622 w 2731911"/>
              <a:gd name="connsiteY49" fmla="*/ 788395 h 1104484"/>
              <a:gd name="connsiteX50" fmla="*/ 112889 w 2731911"/>
              <a:gd name="connsiteY50" fmla="*/ 686795 h 1104484"/>
              <a:gd name="connsiteX51" fmla="*/ 90311 w 2731911"/>
              <a:gd name="connsiteY51" fmla="*/ 652929 h 1104484"/>
              <a:gd name="connsiteX52" fmla="*/ 79022 w 2731911"/>
              <a:gd name="connsiteY52" fmla="*/ 596484 h 1104484"/>
              <a:gd name="connsiteX53" fmla="*/ 56444 w 2731911"/>
              <a:gd name="connsiteY53" fmla="*/ 528751 h 1104484"/>
              <a:gd name="connsiteX54" fmla="*/ 45155 w 2731911"/>
              <a:gd name="connsiteY54" fmla="*/ 494884 h 1104484"/>
              <a:gd name="connsiteX55" fmla="*/ 33866 w 2731911"/>
              <a:gd name="connsiteY55" fmla="*/ 461017 h 1104484"/>
              <a:gd name="connsiteX56" fmla="*/ 22577 w 2731911"/>
              <a:gd name="connsiteY56" fmla="*/ 415862 h 1104484"/>
              <a:gd name="connsiteX57" fmla="*/ 0 w 2731911"/>
              <a:gd name="connsiteY57" fmla="*/ 336840 h 1104484"/>
              <a:gd name="connsiteX58" fmla="*/ 56444 w 2731911"/>
              <a:gd name="connsiteY58" fmla="*/ 20751 h 110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2731911" h="1104484">
                <a:moveTo>
                  <a:pt x="56444" y="20751"/>
                </a:moveTo>
                <a:cubicBezTo>
                  <a:pt x="75259" y="-30049"/>
                  <a:pt x="94158" y="27878"/>
                  <a:pt x="112889" y="32040"/>
                </a:cubicBezTo>
                <a:cubicBezTo>
                  <a:pt x="128034" y="35406"/>
                  <a:pt x="142529" y="43329"/>
                  <a:pt x="158044" y="43329"/>
                </a:cubicBezTo>
                <a:cubicBezTo>
                  <a:pt x="306782" y="43329"/>
                  <a:pt x="489739" y="30359"/>
                  <a:pt x="643466" y="20751"/>
                </a:cubicBezTo>
                <a:lnTo>
                  <a:pt x="936977" y="32040"/>
                </a:lnTo>
                <a:lnTo>
                  <a:pt x="1298222" y="43329"/>
                </a:lnTo>
                <a:cubicBezTo>
                  <a:pt x="1369762" y="46134"/>
                  <a:pt x="1441215" y="50854"/>
                  <a:pt x="1512711" y="54617"/>
                </a:cubicBezTo>
                <a:cubicBezTo>
                  <a:pt x="1565392" y="50854"/>
                  <a:pt x="1617984" y="45498"/>
                  <a:pt x="1670755" y="43329"/>
                </a:cubicBezTo>
                <a:lnTo>
                  <a:pt x="2336800" y="20751"/>
                </a:lnTo>
                <a:cubicBezTo>
                  <a:pt x="2393244" y="24514"/>
                  <a:pt x="2449874" y="26118"/>
                  <a:pt x="2506133" y="32040"/>
                </a:cubicBezTo>
                <a:cubicBezTo>
                  <a:pt x="2521563" y="33664"/>
                  <a:pt x="2536024" y="40554"/>
                  <a:pt x="2551289" y="43329"/>
                </a:cubicBezTo>
                <a:cubicBezTo>
                  <a:pt x="2577468" y="48089"/>
                  <a:pt x="2603970" y="50854"/>
                  <a:pt x="2630311" y="54617"/>
                </a:cubicBezTo>
                <a:cubicBezTo>
                  <a:pt x="2641600" y="62143"/>
                  <a:pt x="2656986" y="65690"/>
                  <a:pt x="2664177" y="77195"/>
                </a:cubicBezTo>
                <a:cubicBezTo>
                  <a:pt x="2676790" y="97377"/>
                  <a:pt x="2673553" y="125127"/>
                  <a:pt x="2686755" y="144929"/>
                </a:cubicBezTo>
                <a:lnTo>
                  <a:pt x="2709333" y="178795"/>
                </a:lnTo>
                <a:cubicBezTo>
                  <a:pt x="2714656" y="194765"/>
                  <a:pt x="2731911" y="243643"/>
                  <a:pt x="2731911" y="257817"/>
                </a:cubicBezTo>
                <a:cubicBezTo>
                  <a:pt x="2731911" y="306880"/>
                  <a:pt x="2726708" y="355889"/>
                  <a:pt x="2720622" y="404573"/>
                </a:cubicBezTo>
                <a:cubicBezTo>
                  <a:pt x="2719146" y="416381"/>
                  <a:pt x="2712602" y="426998"/>
                  <a:pt x="2709333" y="438440"/>
                </a:cubicBezTo>
                <a:cubicBezTo>
                  <a:pt x="2675212" y="557860"/>
                  <a:pt x="2729118" y="390373"/>
                  <a:pt x="2675466" y="551329"/>
                </a:cubicBezTo>
                <a:cubicBezTo>
                  <a:pt x="2671703" y="562618"/>
                  <a:pt x="2669498" y="574552"/>
                  <a:pt x="2664177" y="585195"/>
                </a:cubicBezTo>
                <a:cubicBezTo>
                  <a:pt x="2656651" y="600247"/>
                  <a:pt x="2648229" y="614883"/>
                  <a:pt x="2641600" y="630351"/>
                </a:cubicBezTo>
                <a:cubicBezTo>
                  <a:pt x="2627829" y="662485"/>
                  <a:pt x="2634850" y="670967"/>
                  <a:pt x="2607733" y="698084"/>
                </a:cubicBezTo>
                <a:cubicBezTo>
                  <a:pt x="2594429" y="711388"/>
                  <a:pt x="2577629" y="720662"/>
                  <a:pt x="2562577" y="731951"/>
                </a:cubicBezTo>
                <a:cubicBezTo>
                  <a:pt x="2524518" y="789040"/>
                  <a:pt x="2560660" y="749842"/>
                  <a:pt x="2506133" y="777106"/>
                </a:cubicBezTo>
                <a:cubicBezTo>
                  <a:pt x="2493998" y="783174"/>
                  <a:pt x="2484664" y="794174"/>
                  <a:pt x="2472266" y="799684"/>
                </a:cubicBezTo>
                <a:cubicBezTo>
                  <a:pt x="2450518" y="809350"/>
                  <a:pt x="2427111" y="814736"/>
                  <a:pt x="2404533" y="822262"/>
                </a:cubicBezTo>
                <a:lnTo>
                  <a:pt x="2370666" y="833551"/>
                </a:lnTo>
                <a:cubicBezTo>
                  <a:pt x="2359377" y="841077"/>
                  <a:pt x="2347840" y="848243"/>
                  <a:pt x="2336800" y="856129"/>
                </a:cubicBezTo>
                <a:cubicBezTo>
                  <a:pt x="2321490" y="867065"/>
                  <a:pt x="2308472" y="881581"/>
                  <a:pt x="2291644" y="889995"/>
                </a:cubicBezTo>
                <a:cubicBezTo>
                  <a:pt x="2270358" y="900638"/>
                  <a:pt x="2246008" y="903734"/>
                  <a:pt x="2223911" y="912573"/>
                </a:cubicBezTo>
                <a:cubicBezTo>
                  <a:pt x="2205096" y="920099"/>
                  <a:pt x="2186690" y="928743"/>
                  <a:pt x="2167466" y="935151"/>
                </a:cubicBezTo>
                <a:cubicBezTo>
                  <a:pt x="2152747" y="940057"/>
                  <a:pt x="2137172" y="941982"/>
                  <a:pt x="2122311" y="946440"/>
                </a:cubicBezTo>
                <a:cubicBezTo>
                  <a:pt x="2099515" y="953279"/>
                  <a:pt x="2054577" y="969017"/>
                  <a:pt x="2054577" y="969017"/>
                </a:cubicBezTo>
                <a:cubicBezTo>
                  <a:pt x="2043288" y="976543"/>
                  <a:pt x="2032846" y="985527"/>
                  <a:pt x="2020711" y="991595"/>
                </a:cubicBezTo>
                <a:cubicBezTo>
                  <a:pt x="2010068" y="996917"/>
                  <a:pt x="1998324" y="999753"/>
                  <a:pt x="1986844" y="1002884"/>
                </a:cubicBezTo>
                <a:cubicBezTo>
                  <a:pt x="1956907" y="1011049"/>
                  <a:pt x="1926637" y="1017936"/>
                  <a:pt x="1896533" y="1025462"/>
                </a:cubicBezTo>
                <a:cubicBezTo>
                  <a:pt x="1881481" y="1029225"/>
                  <a:pt x="1866096" y="1031845"/>
                  <a:pt x="1851377" y="1036751"/>
                </a:cubicBezTo>
                <a:lnTo>
                  <a:pt x="1749777" y="1070617"/>
                </a:lnTo>
                <a:cubicBezTo>
                  <a:pt x="1728367" y="1077753"/>
                  <a:pt x="1692022" y="1090832"/>
                  <a:pt x="1670755" y="1093195"/>
                </a:cubicBezTo>
                <a:cubicBezTo>
                  <a:pt x="1618262" y="1099028"/>
                  <a:pt x="1565392" y="1100721"/>
                  <a:pt x="1512711" y="1104484"/>
                </a:cubicBezTo>
                <a:lnTo>
                  <a:pt x="1083733" y="1093195"/>
                </a:lnTo>
                <a:cubicBezTo>
                  <a:pt x="643705" y="1075594"/>
                  <a:pt x="1113567" y="1092791"/>
                  <a:pt x="891822" y="1070617"/>
                </a:cubicBezTo>
                <a:cubicBezTo>
                  <a:pt x="835533" y="1064988"/>
                  <a:pt x="778933" y="1063092"/>
                  <a:pt x="722489" y="1059329"/>
                </a:cubicBezTo>
                <a:cubicBezTo>
                  <a:pt x="711200" y="1055566"/>
                  <a:pt x="700166" y="1050926"/>
                  <a:pt x="688622" y="1048040"/>
                </a:cubicBezTo>
                <a:cubicBezTo>
                  <a:pt x="621970" y="1031377"/>
                  <a:pt x="585112" y="1032472"/>
                  <a:pt x="508000" y="1025462"/>
                </a:cubicBezTo>
                <a:cubicBezTo>
                  <a:pt x="482757" y="1019151"/>
                  <a:pt x="411602" y="1002589"/>
                  <a:pt x="395111" y="991595"/>
                </a:cubicBezTo>
                <a:cubicBezTo>
                  <a:pt x="383822" y="984069"/>
                  <a:pt x="371667" y="977703"/>
                  <a:pt x="361244" y="969017"/>
                </a:cubicBezTo>
                <a:cubicBezTo>
                  <a:pt x="348979" y="958797"/>
                  <a:pt x="339642" y="945371"/>
                  <a:pt x="327377" y="935151"/>
                </a:cubicBezTo>
                <a:cubicBezTo>
                  <a:pt x="286186" y="900825"/>
                  <a:pt x="296094" y="925570"/>
                  <a:pt x="259644" y="878706"/>
                </a:cubicBezTo>
                <a:cubicBezTo>
                  <a:pt x="188727" y="787526"/>
                  <a:pt x="246185" y="832104"/>
                  <a:pt x="180622" y="788395"/>
                </a:cubicBezTo>
                <a:lnTo>
                  <a:pt x="112889" y="686795"/>
                </a:lnTo>
                <a:lnTo>
                  <a:pt x="90311" y="652929"/>
                </a:lnTo>
                <a:cubicBezTo>
                  <a:pt x="86548" y="634114"/>
                  <a:pt x="84071" y="614996"/>
                  <a:pt x="79022" y="596484"/>
                </a:cubicBezTo>
                <a:cubicBezTo>
                  <a:pt x="72760" y="573524"/>
                  <a:pt x="63970" y="551329"/>
                  <a:pt x="56444" y="528751"/>
                </a:cubicBezTo>
                <a:lnTo>
                  <a:pt x="45155" y="494884"/>
                </a:lnTo>
                <a:cubicBezTo>
                  <a:pt x="41392" y="483595"/>
                  <a:pt x="36752" y="472561"/>
                  <a:pt x="33866" y="461017"/>
                </a:cubicBezTo>
                <a:cubicBezTo>
                  <a:pt x="30103" y="445965"/>
                  <a:pt x="26839" y="430780"/>
                  <a:pt x="22577" y="415862"/>
                </a:cubicBezTo>
                <a:cubicBezTo>
                  <a:pt x="-9812" y="302496"/>
                  <a:pt x="35291" y="478001"/>
                  <a:pt x="0" y="336840"/>
                </a:cubicBezTo>
                <a:cubicBezTo>
                  <a:pt x="11625" y="46210"/>
                  <a:pt x="37629" y="71551"/>
                  <a:pt x="56444" y="20751"/>
                </a:cubicBezTo>
                <a:close/>
              </a:path>
            </a:pathLst>
          </a:cu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4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67C5A0-65DA-3249-9628-E9F4FD9C8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867" y="0"/>
            <a:ext cx="8531749" cy="6422533"/>
          </a:xfrm>
        </p:spPr>
      </p:pic>
    </p:spTree>
    <p:extLst>
      <p:ext uri="{BB962C8B-B14F-4D97-AF65-F5344CB8AC3E}">
        <p14:creationId xmlns:p14="http://schemas.microsoft.com/office/powerpoint/2010/main" val="140872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course?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 is one of the core topics in CS</a:t>
            </a:r>
          </a:p>
          <a:p>
            <a:r>
              <a:rPr lang="en-US" dirty="0"/>
              <a:t>Curiosity</a:t>
            </a:r>
          </a:p>
          <a:p>
            <a:r>
              <a:rPr lang="en-US" dirty="0"/>
              <a:t>Being cool</a:t>
            </a:r>
          </a:p>
          <a:p>
            <a:r>
              <a:rPr lang="en-US" dirty="0"/>
              <a:t>Solving read-world problems</a:t>
            </a:r>
          </a:p>
          <a:p>
            <a:r>
              <a:rPr lang="en-US" dirty="0"/>
              <a:t>Enjoy!</a:t>
            </a:r>
          </a:p>
        </p:txBody>
      </p:sp>
    </p:spTree>
    <p:extLst>
      <p:ext uri="{BB962C8B-B14F-4D97-AF65-F5344CB8AC3E}">
        <p14:creationId xmlns:p14="http://schemas.microsoft.com/office/powerpoint/2010/main" val="1459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the topics</a:t>
            </a:r>
          </a:p>
          <a:p>
            <a:r>
              <a:rPr lang="en-US" dirty="0"/>
              <a:t>Find the overlap with your research</a:t>
            </a:r>
          </a:p>
          <a:p>
            <a:r>
              <a:rPr lang="en-US" dirty="0"/>
              <a:t>Practice writing</a:t>
            </a:r>
          </a:p>
          <a:p>
            <a:r>
              <a:rPr lang="en-US" dirty="0"/>
              <a:t>Practice presentation</a:t>
            </a:r>
          </a:p>
          <a:p>
            <a:r>
              <a:rPr lang="en-US" dirty="0"/>
              <a:t>Group discussion</a:t>
            </a:r>
          </a:p>
        </p:txBody>
      </p:sp>
    </p:spTree>
    <p:extLst>
      <p:ext uri="{BB962C8B-B14F-4D97-AF65-F5344CB8AC3E}">
        <p14:creationId xmlns:p14="http://schemas.microsoft.com/office/powerpoint/2010/main" val="2089722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70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Website: </a:t>
            </a:r>
            <a:r>
              <a:rPr lang="en-US" dirty="0">
                <a:hlinkClick r:id="rId2"/>
              </a:rPr>
              <a:t>https://faculty.cc.gatech.edu/~qrzhang/course/cs6340/index.html</a:t>
            </a:r>
            <a:endParaRPr lang="en-US" dirty="0"/>
          </a:p>
          <a:p>
            <a:r>
              <a:rPr lang="en-US" dirty="0"/>
              <a:t>Course announcement</a:t>
            </a:r>
          </a:p>
          <a:p>
            <a:pPr lvl="1"/>
            <a:r>
              <a:rPr lang="en-US" dirty="0"/>
              <a:t>Website</a:t>
            </a:r>
          </a:p>
          <a:p>
            <a:pPr lvl="1"/>
            <a:r>
              <a:rPr lang="en-US" dirty="0"/>
              <a:t>Canvas (via email)</a:t>
            </a:r>
          </a:p>
          <a:p>
            <a:r>
              <a:rPr lang="en-US" dirty="0"/>
              <a:t>Course format:</a:t>
            </a:r>
          </a:p>
          <a:p>
            <a:pPr lvl="1"/>
            <a:r>
              <a:rPr lang="en-US" dirty="0"/>
              <a:t>Zoom</a:t>
            </a:r>
          </a:p>
          <a:p>
            <a:pPr lvl="1"/>
            <a:r>
              <a:rPr lang="en-US" dirty="0"/>
              <a:t>Recording?</a:t>
            </a:r>
          </a:p>
          <a:p>
            <a:pPr lvl="1"/>
            <a:r>
              <a:rPr lang="en-US" dirty="0"/>
              <a:t>Interaction: Chat? Mic?</a:t>
            </a:r>
          </a:p>
        </p:txBody>
      </p:sp>
    </p:spTree>
    <p:extLst>
      <p:ext uri="{BB962C8B-B14F-4D97-AF65-F5344CB8AC3E}">
        <p14:creationId xmlns:p14="http://schemas.microsoft.com/office/powerpoint/2010/main" val="82498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D7D02-DC8F-B84C-835E-6E81A8E3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E6F8B-2C80-304F-A52B-995940398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Teaching assistant</a:t>
            </a:r>
          </a:p>
          <a:p>
            <a:pPr lvl="1"/>
            <a:r>
              <a:rPr lang="en-US" dirty="0"/>
              <a:t>Yuanbo Li</a:t>
            </a:r>
          </a:p>
          <a:p>
            <a:pPr lvl="1"/>
            <a:r>
              <a:rPr lang="en-US" dirty="0"/>
              <a:t>Office: By appointment</a:t>
            </a:r>
          </a:p>
          <a:p>
            <a:pPr lvl="1"/>
            <a:r>
              <a:rPr lang="en-US" dirty="0"/>
              <a:t>Office Hours: Mon 10:00AM - 11:00AM</a:t>
            </a:r>
          </a:p>
          <a:p>
            <a:pPr lvl="1"/>
            <a:r>
              <a:rPr lang="en-US" dirty="0"/>
              <a:t>Email: </a:t>
            </a:r>
            <a:r>
              <a:rPr lang="en-US" dirty="0" err="1"/>
              <a:t>yuanboli@gatech.edu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F532E5-D032-389E-1691-B686F0054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0692" y="559557"/>
            <a:ext cx="3183108" cy="404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73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Paper review</a:t>
            </a:r>
          </a:p>
          <a:p>
            <a:r>
              <a:rPr lang="en-US" dirty="0"/>
              <a:t>Paper presentation</a:t>
            </a:r>
          </a:p>
          <a:p>
            <a:pPr lvl="1"/>
            <a:r>
              <a:rPr lang="en-US" dirty="0"/>
              <a:t>Test your connection with me</a:t>
            </a:r>
          </a:p>
          <a:p>
            <a:pPr lvl="1"/>
            <a:r>
              <a:rPr lang="en-US" dirty="0"/>
              <a:t>Recording</a:t>
            </a:r>
          </a:p>
          <a:p>
            <a:r>
              <a:rPr lang="en-US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162212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Study note vs conference review</a:t>
            </a:r>
          </a:p>
          <a:p>
            <a:r>
              <a:rPr lang="en-US" dirty="0"/>
              <a:t>Have an illustrative example</a:t>
            </a:r>
          </a:p>
          <a:p>
            <a:r>
              <a:rPr lang="en-US" dirty="0"/>
              <a:t>List your questions</a:t>
            </a:r>
          </a:p>
          <a:p>
            <a:r>
              <a:rPr lang="en-US" dirty="0">
                <a:solidFill>
                  <a:srgbClr val="FF0000"/>
                </a:solidFill>
              </a:rPr>
              <a:t>13</a:t>
            </a:r>
            <a:r>
              <a:rPr lang="en-US" dirty="0"/>
              <a:t> papers (tentative)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11</a:t>
            </a:r>
            <a:r>
              <a:rPr lang="en-US" dirty="0"/>
              <a:t> reviews in total</a:t>
            </a:r>
          </a:p>
          <a:p>
            <a:pPr lvl="2"/>
            <a:r>
              <a:rPr lang="en-US" dirty="0"/>
              <a:t>#</a:t>
            </a:r>
            <a:r>
              <a:rPr lang="en-US" dirty="0" err="1"/>
              <a:t>PaperReview</a:t>
            </a:r>
            <a:r>
              <a:rPr lang="en-US" dirty="0"/>
              <a:t> + 2* #</a:t>
            </a:r>
            <a:r>
              <a:rPr lang="en-US" dirty="0" err="1"/>
              <a:t>PaperPresentation</a:t>
            </a:r>
            <a:r>
              <a:rPr lang="en-US" dirty="0"/>
              <a:t> = 11.</a:t>
            </a:r>
          </a:p>
          <a:p>
            <a:pPr lvl="2"/>
            <a:r>
              <a:rPr lang="en-US" dirty="0"/>
              <a:t>About 9-11 paper reviews for everyone.</a:t>
            </a:r>
          </a:p>
          <a:p>
            <a:pPr lvl="1"/>
            <a:r>
              <a:rPr lang="en-US" dirty="0"/>
              <a:t>Submit it via canvas</a:t>
            </a:r>
          </a:p>
          <a:p>
            <a:pPr lvl="2"/>
            <a:r>
              <a:rPr lang="en-US" dirty="0"/>
              <a:t>by 10:00 pm EST the night before the class </a:t>
            </a:r>
            <a:r>
              <a:rPr lang="en-US" dirty="0">
                <a:solidFill>
                  <a:srgbClr val="FF0000"/>
                </a:solidFill>
              </a:rPr>
              <a:t>discussing that paper</a:t>
            </a:r>
            <a:r>
              <a:rPr lang="en-US" dirty="0"/>
              <a:t>.</a:t>
            </a:r>
          </a:p>
          <a:p>
            <a:pPr lvl="3"/>
            <a:r>
              <a:rPr lang="en-US" dirty="0"/>
              <a:t>Example: if we are going to discuss paper X on 9/10, you need to send the review by 10:00 pm on 9/9.</a:t>
            </a:r>
          </a:p>
          <a:p>
            <a:r>
              <a:rPr lang="en-US" dirty="0"/>
              <a:t>If you are presenting, you don’t need to submit the review.</a:t>
            </a:r>
          </a:p>
        </p:txBody>
      </p:sp>
    </p:spTree>
    <p:extLst>
      <p:ext uri="{BB962C8B-B14F-4D97-AF65-F5344CB8AC3E}">
        <p14:creationId xmlns:p14="http://schemas.microsoft.com/office/powerpoint/2010/main" val="8193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50-min presentation</a:t>
            </a:r>
          </a:p>
          <a:p>
            <a:pPr lvl="1"/>
            <a:r>
              <a:rPr lang="en-US" dirty="0"/>
              <a:t>Be thorough</a:t>
            </a:r>
          </a:p>
          <a:p>
            <a:pPr lvl="1"/>
            <a:r>
              <a:rPr lang="en-US" dirty="0"/>
              <a:t>Make sure to introduce the background</a:t>
            </a:r>
          </a:p>
          <a:p>
            <a:r>
              <a:rPr lang="en-US" dirty="0"/>
              <a:t>25-min discussion</a:t>
            </a:r>
          </a:p>
          <a:p>
            <a:r>
              <a:rPr lang="en-US" dirty="0"/>
              <a:t>Question answering</a:t>
            </a:r>
          </a:p>
          <a:p>
            <a:pPr lvl="1"/>
            <a:r>
              <a:rPr lang="en-US" dirty="0"/>
              <a:t>Two questions for each student (with no presentation)</a:t>
            </a:r>
          </a:p>
        </p:txBody>
      </p:sp>
    </p:spTree>
    <p:extLst>
      <p:ext uri="{BB962C8B-B14F-4D97-AF65-F5344CB8AC3E}">
        <p14:creationId xmlns:p14="http://schemas.microsoft.com/office/powerpoint/2010/main" val="165849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  <a:p>
            <a:r>
              <a:rPr lang="en-US" dirty="0"/>
              <a:t>Course Logistics</a:t>
            </a:r>
          </a:p>
          <a:p>
            <a:r>
              <a:rPr lang="en-US" dirty="0"/>
              <a:t>Course Overview</a:t>
            </a:r>
          </a:p>
        </p:txBody>
      </p:sp>
    </p:spTree>
    <p:extLst>
      <p:ext uri="{BB962C8B-B14F-4D97-AF65-F5344CB8AC3E}">
        <p14:creationId xmlns:p14="http://schemas.microsoft.com/office/powerpoint/2010/main" val="1657409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Ideally, work as a group of 2 people.</a:t>
            </a:r>
          </a:p>
          <a:p>
            <a:r>
              <a:rPr lang="en-US" dirty="0"/>
              <a:t>You can also work solely.</a:t>
            </a:r>
          </a:p>
          <a:p>
            <a:r>
              <a:rPr lang="en-US" dirty="0"/>
              <a:t>Requirement</a:t>
            </a:r>
          </a:p>
          <a:p>
            <a:pPr lvl="1"/>
            <a:r>
              <a:rPr lang="en-US" dirty="0"/>
              <a:t>Using SVF, or discuss the topic with the instructor</a:t>
            </a:r>
          </a:p>
          <a:p>
            <a:r>
              <a:rPr lang="en-US" dirty="0"/>
              <a:t>Suggestion</a:t>
            </a:r>
          </a:p>
          <a:p>
            <a:pPr lvl="1"/>
            <a:r>
              <a:rPr lang="en-US" dirty="0"/>
              <a:t>Form your group sooner than later.</a:t>
            </a:r>
          </a:p>
          <a:p>
            <a:pPr lvl="1"/>
            <a:r>
              <a:rPr lang="en-US" dirty="0"/>
              <a:t>Find your project topic sooner than later.</a:t>
            </a:r>
          </a:p>
          <a:p>
            <a:r>
              <a:rPr lang="en-US" dirty="0"/>
              <a:t>Milestones</a:t>
            </a:r>
          </a:p>
          <a:p>
            <a:pPr lvl="1"/>
            <a:r>
              <a:rPr lang="en-US" dirty="0"/>
              <a:t>Project proposal</a:t>
            </a:r>
          </a:p>
          <a:p>
            <a:pPr lvl="2"/>
            <a:r>
              <a:rPr lang="en-US" dirty="0"/>
              <a:t>A conference-intro-style report</a:t>
            </a:r>
          </a:p>
          <a:p>
            <a:pPr lvl="1"/>
            <a:r>
              <a:rPr lang="en-US" dirty="0"/>
              <a:t>Project report</a:t>
            </a:r>
          </a:p>
          <a:p>
            <a:pPr lvl="2"/>
            <a:r>
              <a:rPr lang="en-US" dirty="0"/>
              <a:t>Similar to a conference paper</a:t>
            </a:r>
          </a:p>
          <a:p>
            <a:pPr lvl="1"/>
            <a:r>
              <a:rPr lang="en-US" dirty="0"/>
              <a:t>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89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32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Todo</a:t>
            </a:r>
            <a:r>
              <a:rPr lang="en-US" dirty="0"/>
              <a:t>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Reading for the first week (see Optional Reading on the course page)</a:t>
            </a:r>
          </a:p>
          <a:p>
            <a:r>
              <a:rPr lang="en-US" dirty="0"/>
              <a:t>Check the course webpage and pick 5 papers (to present).</a:t>
            </a:r>
          </a:p>
          <a:p>
            <a:pPr lvl="1"/>
            <a:r>
              <a:rPr lang="en-US" dirty="0"/>
              <a:t>Submit via Canvas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Deadline: 8/28 10pm ET</a:t>
            </a:r>
          </a:p>
          <a:p>
            <a:r>
              <a:rPr lang="en-US" dirty="0"/>
              <a:t>Send the first paper review</a:t>
            </a:r>
          </a:p>
          <a:p>
            <a:pPr lvl="1"/>
            <a:r>
              <a:rPr lang="en-US" dirty="0"/>
              <a:t>Submit via Canvas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Deadline: 8/31 10pm ET</a:t>
            </a:r>
          </a:p>
          <a:p>
            <a:r>
              <a:rPr lang="en-US" dirty="0"/>
              <a:t>Think about project topics and form a group</a:t>
            </a:r>
          </a:p>
          <a:p>
            <a:pPr lvl="1"/>
            <a:r>
              <a:rPr lang="en-US" dirty="0"/>
              <a:t>Deadline: see Canvas</a:t>
            </a:r>
          </a:p>
        </p:txBody>
      </p:sp>
    </p:spTree>
    <p:extLst>
      <p:ext uri="{BB962C8B-B14F-4D97-AF65-F5344CB8AC3E}">
        <p14:creationId xmlns:p14="http://schemas.microsoft.com/office/powerpoint/2010/main" val="276992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774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D0B96-D252-4749-8A77-4006801A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Deciding Non-trivial program properties (without running the program)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BE130-2206-9C4C-8D0B-54F016B66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variable x equal value v at label L?</a:t>
            </a:r>
          </a:p>
          <a:p>
            <a:r>
              <a:rPr lang="en-US" dirty="0"/>
              <a:t>Must variable x equal value v at label L?</a:t>
            </a:r>
          </a:p>
          <a:p>
            <a:r>
              <a:rPr lang="en-US" dirty="0"/>
              <a:t>What is the sign of x at L?</a:t>
            </a:r>
          </a:p>
          <a:p>
            <a:r>
              <a:rPr lang="en-US" dirty="0"/>
              <a:t>Can there be any overflows in the computation performed at L?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5994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C0085-5D4C-9945-85A7-234C0713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5C98C-E80B-9D45-B556-5E89EDA2E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program P, is it the case that on all runs of P, variable x has the same value at the end of execution?</a:t>
            </a:r>
          </a:p>
        </p:txBody>
      </p:sp>
    </p:spTree>
    <p:extLst>
      <p:ext uri="{BB962C8B-B14F-4D97-AF65-F5344CB8AC3E}">
        <p14:creationId xmlns:p14="http://schemas.microsoft.com/office/powerpoint/2010/main" val="27560032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Soundness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12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Assistant Professor in CS</a:t>
            </a:r>
          </a:p>
          <a:p>
            <a:r>
              <a:rPr lang="en-US" dirty="0"/>
              <a:t>Research interests: Programming languages</a:t>
            </a:r>
          </a:p>
          <a:p>
            <a:pPr lvl="1"/>
            <a:r>
              <a:rPr lang="en-US" dirty="0"/>
              <a:t>Two past projects</a:t>
            </a:r>
          </a:p>
          <a:p>
            <a:pPr lvl="2"/>
            <a:r>
              <a:rPr lang="en-US" dirty="0"/>
              <a:t>Alias </a:t>
            </a:r>
            <a:r>
              <a:rPr lang="en-US" dirty="0">
                <a:solidFill>
                  <a:srgbClr val="00B0F0"/>
                </a:solidFill>
              </a:rPr>
              <a:t>analysis</a:t>
            </a:r>
            <a:r>
              <a:rPr lang="en-US" dirty="0"/>
              <a:t> (</a:t>
            </a:r>
            <a:r>
              <a:rPr lang="en-US" dirty="0" err="1"/>
              <a:t>cflaa</a:t>
            </a:r>
            <a:r>
              <a:rPr lang="en-US" dirty="0"/>
              <a:t> pass)</a:t>
            </a:r>
          </a:p>
          <a:p>
            <a:pPr lvl="2"/>
            <a:r>
              <a:rPr lang="en-US" dirty="0"/>
              <a:t>Compiler </a:t>
            </a:r>
            <a:r>
              <a:rPr lang="en-US" dirty="0">
                <a:solidFill>
                  <a:srgbClr val="00B0F0"/>
                </a:solidFill>
              </a:rPr>
              <a:t>testing</a:t>
            </a:r>
            <a:r>
              <a:rPr lang="en-US" dirty="0"/>
              <a:t> (LLVM/GCC)</a:t>
            </a:r>
          </a:p>
          <a:p>
            <a:r>
              <a:rPr lang="en-US" dirty="0"/>
              <a:t>Contact</a:t>
            </a:r>
          </a:p>
          <a:p>
            <a:pPr lvl="1"/>
            <a:r>
              <a:rPr lang="en-US" dirty="0"/>
              <a:t>Office: KACB 2324</a:t>
            </a:r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2"/>
              </a:rPr>
              <a:t>qrzhang@gatech.edu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5D6BAF-1EFB-5A4A-85ED-1642F8DD7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15" y="809759"/>
            <a:ext cx="8000817" cy="29178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F80B98-D93E-4845-9ABE-2A8ADACFD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2919" y="760583"/>
            <a:ext cx="368300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21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0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philosophy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personal perspective</a:t>
            </a:r>
          </a:p>
          <a:p>
            <a:pPr lvl="1"/>
            <a:r>
              <a:rPr lang="en-US" dirty="0"/>
              <a:t>Your </a:t>
            </a:r>
            <a:r>
              <a:rPr lang="en-US"/>
              <a:t>graduate study</a:t>
            </a:r>
            <a:endParaRPr lang="en-US" dirty="0"/>
          </a:p>
          <a:p>
            <a:r>
              <a:rPr lang="en-US" dirty="0"/>
              <a:t>“PL”-thinking</a:t>
            </a:r>
          </a:p>
          <a:p>
            <a:pPr lvl="1"/>
            <a:r>
              <a:rPr lang="en-US" dirty="0"/>
              <a:t>Dealing with “</a:t>
            </a:r>
            <a:r>
              <a:rPr lang="en-US" dirty="0" err="1"/>
              <a:t>impossibles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371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Motivation: Software reliability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92328" y="2059364"/>
            <a:ext cx="10779409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volatile </a:t>
            </a:r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a;</a:t>
            </a:r>
          </a:p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b =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main() {  </a:t>
            </a:r>
          </a:p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l_34 = 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-5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5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&gt;= b &amp;&amp; (l_34 = 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a);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optimize_me_not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();  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what is the value of l_34?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6067" y="2035697"/>
            <a:ext cx="5805084" cy="415498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FF5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clang-trunk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outer.c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–g</a:t>
            </a:r>
          </a:p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sz="2400" dirty="0">
              <a:solidFill>
                <a:srgbClr val="66CC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b 6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r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3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4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l_34 = -5;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5     5 &gt;= b &amp;&amp; (l_34 = 0, a);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6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optimize_me_not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p l_34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$0 =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-5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F2D1EB-BCC8-7C43-AB29-A8B8E0187FB5}"/>
              </a:ext>
            </a:extLst>
          </p:cNvPr>
          <p:cNvSpPr txBox="1"/>
          <p:nvPr/>
        </p:nvSpPr>
        <p:spPr>
          <a:xfrm>
            <a:off x="5863074" y="2059364"/>
            <a:ext cx="6092952" cy="415498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FF5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clang-trunk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outer.c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–g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–O3</a:t>
            </a:r>
          </a:p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sz="2400" dirty="0">
              <a:solidFill>
                <a:srgbClr val="66CC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b 6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r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3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4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l_34 = -5;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5     5 &gt;= b &amp;&amp; (l_34 = 0, a);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6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optimize_me_not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p l_34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$0 =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20550217">
            <a:off x="996271" y="2016529"/>
            <a:ext cx="9949759" cy="2831544"/>
          </a:xfrm>
          <a:prstGeom prst="rect">
            <a:avLst/>
          </a:prstGeom>
          <a:solidFill>
            <a:schemeClr val="accent5">
              <a:lumMod val="75000"/>
              <a:alpha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4000" dirty="0">
              <a:solidFill>
                <a:srgbClr val="C00000"/>
              </a:solidFill>
              <a:latin typeface="Arial Black" panose="020B0A04020102020204" pitchFamily="34" charset="0"/>
            </a:endParaRPr>
          </a:p>
          <a:p>
            <a:r>
              <a:rPr lang="en-US" sz="4000" dirty="0">
                <a:solidFill>
                  <a:srgbClr val="C00000"/>
                </a:solidFill>
                <a:latin typeface="Arial Black" panose="020B0A04020102020204" pitchFamily="34" charset="0"/>
              </a:rPr>
              <a:t>Debuggers display wrong code!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https://</a:t>
            </a:r>
            <a:r>
              <a:rPr lang="en-US" dirty="0" err="1">
                <a:latin typeface="Arial Black" panose="020B0A04020102020204" pitchFamily="34" charset="0"/>
              </a:rPr>
              <a:t>bugs.llvm.org</a:t>
            </a:r>
            <a:r>
              <a:rPr lang="en-US" dirty="0">
                <a:latin typeface="Arial Black" panose="020B0A04020102020204" pitchFamily="34" charset="0"/>
              </a:rPr>
              <a:t>/</a:t>
            </a:r>
            <a:r>
              <a:rPr lang="en-US" dirty="0" err="1">
                <a:latin typeface="Arial Black" panose="020B0A04020102020204" pitchFamily="34" charset="0"/>
              </a:rPr>
              <a:t>show_bug.cgi?id</a:t>
            </a:r>
            <a:r>
              <a:rPr lang="en-US" dirty="0">
                <a:latin typeface="Arial Black" panose="020B0A04020102020204" pitchFamily="34" charset="0"/>
              </a:rPr>
              <a:t>=40795</a:t>
            </a:r>
          </a:p>
          <a:p>
            <a:endParaRPr lang="en-US" sz="4000" dirty="0">
              <a:solidFill>
                <a:srgbClr val="C00000"/>
              </a:solidFill>
              <a:latin typeface="Arial Black" panose="020B0A04020102020204" pitchFamily="34" charset="0"/>
            </a:endParaRPr>
          </a:p>
          <a:p>
            <a:endParaRPr lang="en-US" sz="4000" dirty="0">
              <a:solidFill>
                <a:srgbClr val="C0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54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7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CFFB-E710-A440-81A7-F5D72A9CC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Picture..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C03DB14-A00C-0D4F-BBC0-1EA17B51EB67}"/>
              </a:ext>
            </a:extLst>
          </p:cNvPr>
          <p:cNvSpPr/>
          <p:nvPr/>
        </p:nvSpPr>
        <p:spPr>
          <a:xfrm>
            <a:off x="6923124" y="1908712"/>
            <a:ext cx="2290646" cy="1893764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55C1F67-2ACB-1541-AA25-4801E4911026}"/>
              </a:ext>
            </a:extLst>
          </p:cNvPr>
          <p:cNvSpPr/>
          <p:nvPr/>
        </p:nvSpPr>
        <p:spPr>
          <a:xfrm>
            <a:off x="2143424" y="1894996"/>
            <a:ext cx="2249350" cy="1921196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9F9567-E14C-1E42-B7C7-C6D6A25E7EF8}"/>
              </a:ext>
            </a:extLst>
          </p:cNvPr>
          <p:cNvSpPr txBox="1"/>
          <p:nvPr/>
        </p:nvSpPr>
        <p:spPr>
          <a:xfrm>
            <a:off x="7104796" y="2513944"/>
            <a:ext cx="1927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Software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ACFAE1-0F76-8E4E-8182-7D71CE470CAE}"/>
              </a:ext>
            </a:extLst>
          </p:cNvPr>
          <p:cNvSpPr txBox="1"/>
          <p:nvPr/>
        </p:nvSpPr>
        <p:spPr>
          <a:xfrm>
            <a:off x="2582312" y="2513944"/>
            <a:ext cx="1927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AB70A1-D591-2D46-973B-8810C839A072}"/>
              </a:ext>
            </a:extLst>
          </p:cNvPr>
          <p:cNvSpPr txBox="1"/>
          <p:nvPr/>
        </p:nvSpPr>
        <p:spPr>
          <a:xfrm>
            <a:off x="6823733" y="4548682"/>
            <a:ext cx="34732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" pitchFamily="2" charset="0"/>
              </a:rPr>
              <a:t>Static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928EB3-FB1D-374D-9CE8-81423E87D13B}"/>
              </a:ext>
            </a:extLst>
          </p:cNvPr>
          <p:cNvSpPr txBox="1"/>
          <p:nvPr/>
        </p:nvSpPr>
        <p:spPr>
          <a:xfrm>
            <a:off x="2362141" y="4548682"/>
            <a:ext cx="20818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" pitchFamily="2" charset="0"/>
              </a:rPr>
              <a:t>Testing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24F11B4-57C6-7C43-8D47-885570109282}"/>
              </a:ext>
            </a:extLst>
          </p:cNvPr>
          <p:cNvCxnSpPr/>
          <p:nvPr/>
        </p:nvCxnSpPr>
        <p:spPr>
          <a:xfrm>
            <a:off x="4830417" y="2855594"/>
            <a:ext cx="1655064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268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24CE03-8966-5448-ACED-CA0DAB7DF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4906" y="230967"/>
            <a:ext cx="7998229" cy="59350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DF02AC-71C9-B94E-805A-4A12596BE6F1}"/>
              </a:ext>
            </a:extLst>
          </p:cNvPr>
          <p:cNvSpPr txBox="1"/>
          <p:nvPr/>
        </p:nvSpPr>
        <p:spPr>
          <a:xfrm>
            <a:off x="7913717" y="6257701"/>
            <a:ext cx="3440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Giuseppe F. (Pino) </a:t>
            </a:r>
            <a:r>
              <a:rPr lang="en-US" dirty="0" err="1"/>
              <a:t>Italiano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328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97B5FF-F74E-0346-8F7D-603279E52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856" y="365125"/>
            <a:ext cx="8305228" cy="6167748"/>
          </a:xfrm>
        </p:spPr>
      </p:pic>
    </p:spTree>
    <p:extLst>
      <p:ext uri="{BB962C8B-B14F-4D97-AF65-F5344CB8AC3E}">
        <p14:creationId xmlns:p14="http://schemas.microsoft.com/office/powerpoint/2010/main" val="797910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3136</TotalTime>
  <Words>852</Words>
  <Application>Microsoft Macintosh PowerPoint</Application>
  <PresentationFormat>Widescreen</PresentationFormat>
  <Paragraphs>154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Arial Black</vt:lpstr>
      <vt:lpstr>Calibri</vt:lpstr>
      <vt:lpstr>Calibri Light</vt:lpstr>
      <vt:lpstr>Consolas</vt:lpstr>
      <vt:lpstr>Helvetica</vt:lpstr>
      <vt:lpstr>Office Theme</vt:lpstr>
      <vt:lpstr>CS 6340  Software Analysis and Test</vt:lpstr>
      <vt:lpstr>Agenda</vt:lpstr>
      <vt:lpstr>Introduction</vt:lpstr>
      <vt:lpstr>Objectives</vt:lpstr>
      <vt:lpstr>My philosophy</vt:lpstr>
      <vt:lpstr>Motivation: Software reliability</vt:lpstr>
      <vt:lpstr>Big Picture..</vt:lpstr>
      <vt:lpstr>PowerPoint Presentation</vt:lpstr>
      <vt:lpstr>PowerPoint Presentation</vt:lpstr>
      <vt:lpstr>PowerPoint Presentation</vt:lpstr>
      <vt:lpstr>PowerPoint Presentation</vt:lpstr>
      <vt:lpstr>Why this course?</vt:lpstr>
      <vt:lpstr>Course Objectives</vt:lpstr>
      <vt:lpstr>Logistics</vt:lpstr>
      <vt:lpstr>Course logistics</vt:lpstr>
      <vt:lpstr>Course logistics</vt:lpstr>
      <vt:lpstr>Course structure</vt:lpstr>
      <vt:lpstr>Paper review</vt:lpstr>
      <vt:lpstr>Paper presentation</vt:lpstr>
      <vt:lpstr>Course Project</vt:lpstr>
      <vt:lpstr>Course Topics</vt:lpstr>
      <vt:lpstr>Todo List</vt:lpstr>
      <vt:lpstr>Static Analysis</vt:lpstr>
      <vt:lpstr>Deciding Non-trivial program properties (without running the program)</vt:lpstr>
      <vt:lpstr>Consider the problem</vt:lpstr>
      <vt:lpstr>Soundness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Zhang, Qirun</dc:creator>
  <cp:lastModifiedBy>Zhang, Qirun</cp:lastModifiedBy>
  <cp:revision>67</cp:revision>
  <dcterms:created xsi:type="dcterms:W3CDTF">2019-08-19T14:38:45Z</dcterms:created>
  <dcterms:modified xsi:type="dcterms:W3CDTF">2022-08-23T19:01:09Z</dcterms:modified>
</cp:coreProperties>
</file>